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9" r:id="rId4"/>
    <p:sldId id="280" r:id="rId5"/>
    <p:sldId id="267" r:id="rId6"/>
    <p:sldId id="285" r:id="rId7"/>
    <p:sldId id="281" r:id="rId8"/>
    <p:sldId id="283" r:id="rId9"/>
    <p:sldId id="284" r:id="rId10"/>
    <p:sldId id="268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987E7-9452-4926-AB8E-FBADBD8F7AF0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F4DA3-F11A-4F18-B02F-3F15FC05B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8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7316"/>
            <a:ext cx="7772400" cy="1470025"/>
          </a:xfrm>
        </p:spPr>
        <p:txBody>
          <a:bodyPr/>
          <a:lstStyle/>
          <a:p>
            <a:r>
              <a:rPr lang="en-US" b="1">
                <a:solidFill>
                  <a:srgbClr val="003366"/>
                </a:solidFill>
              </a:rPr>
              <a:t>Manova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64103"/>
            <a:ext cx="6400800" cy="1060554"/>
          </a:xfrm>
        </p:spPr>
        <p:txBody>
          <a:bodyPr>
            <a:normAutofit fontScale="85000" lnSpcReduction="20000"/>
          </a:bodyPr>
          <a:lstStyle/>
          <a:p>
            <a:r>
              <a:rPr lang="en-US" sz="2600">
                <a:solidFill>
                  <a:srgbClr val="000000"/>
                </a:solidFill>
              </a:rPr>
              <a:t>Diah Pramestari, ST., MT</a:t>
            </a:r>
          </a:p>
          <a:p>
            <a:r>
              <a:rPr lang="en-US" sz="2400">
                <a:solidFill>
                  <a:srgbClr val="000000"/>
                </a:solidFill>
              </a:rPr>
              <a:t>Teknik Industri</a:t>
            </a:r>
          </a:p>
          <a:p>
            <a:r>
              <a:rPr lang="en-US" sz="2400">
                <a:solidFill>
                  <a:srgbClr val="000000"/>
                </a:solidFill>
              </a:rPr>
              <a:t>Universitas Persada Indonesia YAI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>
                <a:solidFill>
                  <a:srgbClr val="000000"/>
                </a:solidFill>
              </a:rPr>
              <a:t>Keterbatasan Manova</a:t>
            </a:r>
            <a:endParaRPr lang="en-US" sz="4400" b="1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164"/>
            <a:ext cx="8229600" cy="4851999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Asumsi sangat ketat</a:t>
            </a:r>
          </a:p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Membutuhkan ukuran sampel besar</a:t>
            </a:r>
          </a:p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Intrepretasi lebih kompleks</a:t>
            </a:r>
          </a:p>
          <a:p>
            <a:pPr marL="517525" lvl="1" indent="-457200" algn="just">
              <a:buFontTx/>
              <a:buChar char="-"/>
            </a:pPr>
            <a:r>
              <a:rPr lang="en-US" sz="3600">
                <a:solidFill>
                  <a:srgbClr val="000000"/>
                </a:solidFill>
              </a:rPr>
              <a:t>Sensitif terhadap outlier</a:t>
            </a:r>
          </a:p>
          <a:p>
            <a:pPr marL="517525" lvl="1" indent="-457200" algn="just">
              <a:buFontTx/>
              <a:buChar char="-"/>
            </a:pPr>
            <a:endParaRPr lang="en-US" sz="3200" b="1" i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7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6243-7EDA-41E9-8D06-F71E01FD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8E5FA-744D-496C-AABE-459C2F25E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/>
              <a:t>Judul Penelitian : </a:t>
            </a:r>
          </a:p>
          <a:p>
            <a:pPr marL="292100" indent="0" algn="just">
              <a:buNone/>
            </a:pPr>
            <a:r>
              <a:rPr lang="en-US" sz="3000" i="1"/>
              <a:t>Pengaruh Metode Penyulingan terhadap Kualitas Produk dan Efisiensi Proses Pada Industri Minyak Nilam pada UMKM </a:t>
            </a:r>
          </a:p>
          <a:p>
            <a:r>
              <a:rPr lang="en-US" b="1"/>
              <a:t>Latar belakang :</a:t>
            </a:r>
          </a:p>
          <a:p>
            <a:pPr marL="347663" indent="0" algn="just">
              <a:buNone/>
            </a:pPr>
            <a:r>
              <a:rPr lang="en-US" sz="3000"/>
              <a:t>Perbedaan metode penyulingan akan mempengaruhi : rendemen minyak (yield), kualitas minyak (kadar PA) dan waktu proses penyulingan</a:t>
            </a:r>
          </a:p>
          <a:p>
            <a:pPr algn="just"/>
            <a:r>
              <a:rPr lang="en-US" sz="3500" b="1" i="1">
                <a:solidFill>
                  <a:schemeClr val="tx2">
                    <a:lumMod val="60000"/>
                    <a:lumOff val="40000"/>
                  </a:schemeClr>
                </a:solidFill>
              </a:rPr>
              <a:t>Terdapat lebih dari satu variable dependen, analisis yang tepat untuk mengevaluasi : MANOVA</a:t>
            </a:r>
          </a:p>
        </p:txBody>
      </p:sp>
    </p:spTree>
    <p:extLst>
      <p:ext uri="{BB962C8B-B14F-4D97-AF65-F5344CB8AC3E}">
        <p14:creationId xmlns:p14="http://schemas.microsoft.com/office/powerpoint/2010/main" val="294728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3CD62-C578-43EE-9E70-3A2EE2896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 (2)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6724F-42B2-42A8-96B9-36F0E9FB4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Variabel Independen (Kategorikal)</a:t>
            </a:r>
          </a:p>
          <a:p>
            <a:pPr lvl="1"/>
            <a:r>
              <a:rPr lang="en-US"/>
              <a:t>Metode Penyulingan (3 kelompok) </a:t>
            </a:r>
          </a:p>
          <a:p>
            <a:pPr lvl="2"/>
            <a:r>
              <a:rPr lang="en-US"/>
              <a:t>Metode Steam Distillation</a:t>
            </a:r>
          </a:p>
          <a:p>
            <a:pPr lvl="2"/>
            <a:r>
              <a:rPr lang="en-US"/>
              <a:t>Metode Steam/Water Distillation</a:t>
            </a:r>
          </a:p>
          <a:p>
            <a:pPr lvl="2"/>
            <a:r>
              <a:rPr lang="en-US"/>
              <a:t>Metode Water Distillation</a:t>
            </a:r>
          </a:p>
          <a:p>
            <a:r>
              <a:rPr lang="en-US"/>
              <a:t>Variabel Dependen (Interval/Rasio)</a:t>
            </a:r>
          </a:p>
          <a:p>
            <a:pPr lvl="1"/>
            <a:r>
              <a:rPr lang="en-US"/>
              <a:t>Rendemen minyak (%)</a:t>
            </a:r>
          </a:p>
          <a:p>
            <a:pPr lvl="1"/>
            <a:r>
              <a:rPr lang="en-US"/>
              <a:t>Kadar PA (%)</a:t>
            </a:r>
          </a:p>
          <a:p>
            <a:pPr lvl="1"/>
            <a:r>
              <a:rPr lang="en-US"/>
              <a:t>Waktu penyulingan (jam)</a:t>
            </a:r>
          </a:p>
        </p:txBody>
      </p:sp>
    </p:spTree>
    <p:extLst>
      <p:ext uri="{BB962C8B-B14F-4D97-AF65-F5344CB8AC3E}">
        <p14:creationId xmlns:p14="http://schemas.microsoft.com/office/powerpoint/2010/main" val="3063793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02D5-1002-424B-A3BA-21C43DE8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 (3)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D955-2734-4737-B423-76B0EC70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5736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Contoh data :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/>
              <a:t>Data diatas hanya merupakan data ilustrasi untuk contoh kasus, untuk data penelitian real dapat mengumpulkan data minimal 30 data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30116B4-CCFF-4FC4-801C-EBD0D6645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611351"/>
              </p:ext>
            </p:extLst>
          </p:nvPr>
        </p:nvGraphicFramePr>
        <p:xfrm>
          <a:off x="1121664" y="2181860"/>
          <a:ext cx="67970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188979197"/>
                    </a:ext>
                  </a:extLst>
                </a:gridCol>
                <a:gridCol w="1905350">
                  <a:extLst>
                    <a:ext uri="{9D8B030D-6E8A-4147-A177-3AD203B41FA5}">
                      <a16:colId xmlns:a16="http://schemas.microsoft.com/office/drawing/2014/main" val="1052258142"/>
                    </a:ext>
                  </a:extLst>
                </a:gridCol>
                <a:gridCol w="1142650">
                  <a:extLst>
                    <a:ext uri="{9D8B030D-6E8A-4147-A177-3AD203B41FA5}">
                      <a16:colId xmlns:a16="http://schemas.microsoft.com/office/drawing/2014/main" val="3778305866"/>
                    </a:ext>
                  </a:extLst>
                </a:gridCol>
                <a:gridCol w="2225040">
                  <a:extLst>
                    <a:ext uri="{9D8B030D-6E8A-4147-A177-3AD203B41FA5}">
                      <a16:colId xmlns:a16="http://schemas.microsoft.com/office/drawing/2014/main" val="28018956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Metode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Rendemen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PA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Waktu suling (jam)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614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697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222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Steam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006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Steam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162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Steam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387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392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203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993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02D5-1002-424B-A3BA-21C43DE8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 (4)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D955-2734-4737-B423-76B0EC70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5736"/>
          </a:xfrm>
        </p:spPr>
        <p:txBody>
          <a:bodyPr>
            <a:normAutofit fontScale="85000" lnSpcReduction="10000"/>
          </a:bodyPr>
          <a:lstStyle/>
          <a:p>
            <a:r>
              <a:rPr lang="en-US" sz="4100"/>
              <a:t>Rumusan masalah :</a:t>
            </a:r>
          </a:p>
          <a:p>
            <a:pPr lvl="1"/>
            <a:r>
              <a:rPr lang="en-US"/>
              <a:t>Apakah metode penyulingan berbeda secara signifikan dalam kombinasi rendemen, kualitas PA dan waktu penyulingan ?</a:t>
            </a:r>
          </a:p>
          <a:p>
            <a:pPr lvl="1"/>
            <a:r>
              <a:rPr lang="en-US"/>
              <a:t>Variabel dependen yang mana yang berkontribusi paling besar terhadap perbedaan antara metode ?</a:t>
            </a:r>
          </a:p>
          <a:p>
            <a:r>
              <a:rPr lang="en-US" sz="3800"/>
              <a:t>Hipotesis :</a:t>
            </a:r>
          </a:p>
          <a:p>
            <a:pPr lvl="1"/>
            <a:r>
              <a:rPr lang="en-US"/>
              <a:t>Ho : Tidak terdapat perbedaan yang signifikan dalam kombinasi rendemen, PA dan waktu antar ketiga metode penyulingan</a:t>
            </a:r>
          </a:p>
          <a:p>
            <a:pPr lvl="1"/>
            <a:r>
              <a:rPr lang="en-US"/>
              <a:t>H1 : Tierdapat perbedaan yang signifikan dalam kombinasi rendemen, PA dan waktu antar ketiga metode penyulingan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62290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02D5-1002-424B-A3BA-21C43DE8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 (5)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D955-2734-4737-B423-76B0EC70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5736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en-US" sz="4100"/>
              <a:t>Analisis Manova :</a:t>
            </a:r>
          </a:p>
          <a:p>
            <a:pPr lvl="1" algn="just"/>
            <a:r>
              <a:rPr lang="en-US" b="1">
                <a:solidFill>
                  <a:srgbClr val="0070C0"/>
                </a:solidFill>
              </a:rPr>
              <a:t>Uji Manova utama</a:t>
            </a:r>
            <a:r>
              <a:rPr lang="en-US"/>
              <a:t>, menggunakan statistik multivariat (menggunakan SPSS)</a:t>
            </a:r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lvl="1" algn="just"/>
            <a:r>
              <a:rPr lang="en-US"/>
              <a:t>Dari perhitungan diatas terlihat nilai p&lt;0,001, terdapat perbedaan signifikan kombinasi variable rendemen, PA dan waktu penyulingan antar metode penyulingan</a:t>
            </a:r>
          </a:p>
          <a:p>
            <a:pPr marL="0" indent="0" algn="just">
              <a:buNone/>
            </a:pPr>
            <a:endParaRPr lang="en-US" sz="2400"/>
          </a:p>
          <a:p>
            <a:pPr marL="0" indent="0">
              <a:buNone/>
            </a:pPr>
            <a:endParaRPr lang="en-US" sz="24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BCE1F49-5324-429B-B2E5-8B25DD7D8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137754"/>
              </p:ext>
            </p:extLst>
          </p:nvPr>
        </p:nvGraphicFramePr>
        <p:xfrm>
          <a:off x="1524000" y="3132286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3537683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00929195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01201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3967382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Statistik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Nilai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567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Wilks’ Lambda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&lt;0,001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674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Pillai’s Trace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0,79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12,34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&lt;0,001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129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474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02D5-1002-424B-A3BA-21C43DE8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 (6)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D955-2734-4737-B423-76B0EC70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5736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4100"/>
              <a:t>Analisis Manova :</a:t>
            </a:r>
          </a:p>
          <a:p>
            <a:pPr lvl="1" algn="just"/>
            <a:r>
              <a:rPr lang="en-US" b="1">
                <a:solidFill>
                  <a:srgbClr val="0070C0"/>
                </a:solidFill>
              </a:rPr>
              <a:t>Uji Anova Univariate</a:t>
            </a:r>
            <a:r>
              <a:rPr lang="en-US"/>
              <a:t>, dilakukan setelah Manova signifikan, dilakukan Anova tiap variable dependen</a:t>
            </a:r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lvl="1" algn="just"/>
            <a:r>
              <a:rPr lang="en-US"/>
              <a:t>Semua variable dependen secara individual menunjukkan perbedaan antar metode</a:t>
            </a:r>
          </a:p>
          <a:p>
            <a:pPr marL="0" indent="0" algn="just">
              <a:buNone/>
            </a:pPr>
            <a:endParaRPr lang="en-US" sz="2400"/>
          </a:p>
          <a:p>
            <a:pPr marL="0" indent="0">
              <a:buNone/>
            </a:pPr>
            <a:endParaRPr lang="en-US" sz="240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ACBBF1D-AB60-46A0-837A-7B4406BD3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87228"/>
              </p:ext>
            </p:extLst>
          </p:nvPr>
        </p:nvGraphicFramePr>
        <p:xfrm>
          <a:off x="1304544" y="3381248"/>
          <a:ext cx="7162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911">
                  <a:extLst>
                    <a:ext uri="{9D8B030D-6E8A-4147-A177-3AD203B41FA5}">
                      <a16:colId xmlns:a16="http://schemas.microsoft.com/office/drawing/2014/main" val="2863882880"/>
                    </a:ext>
                  </a:extLst>
                </a:gridCol>
                <a:gridCol w="945489">
                  <a:extLst>
                    <a:ext uri="{9D8B030D-6E8A-4147-A177-3AD203B41FA5}">
                      <a16:colId xmlns:a16="http://schemas.microsoft.com/office/drawing/2014/main" val="2245285688"/>
                    </a:ext>
                  </a:extLst>
                </a:gridCol>
                <a:gridCol w="1459992">
                  <a:extLst>
                    <a:ext uri="{9D8B030D-6E8A-4147-A177-3AD203B41FA5}">
                      <a16:colId xmlns:a16="http://schemas.microsoft.com/office/drawing/2014/main" val="4256230425"/>
                    </a:ext>
                  </a:extLst>
                </a:gridCol>
                <a:gridCol w="2121408">
                  <a:extLst>
                    <a:ext uri="{9D8B030D-6E8A-4147-A177-3AD203B41FA5}">
                      <a16:colId xmlns:a16="http://schemas.microsoft.com/office/drawing/2014/main" val="8551150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Variabel dependen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Kesimpulan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083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Rendemen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&lt; 0,001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Berbeda signifikan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323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&lt; 0,001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Berbeda signifikan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31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Waktu penyulingan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&lt; 0,001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Berbeda signifikan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96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482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02D5-1002-424B-A3BA-21C43DE8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 (7)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D955-2734-4737-B423-76B0EC70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5736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4100"/>
              <a:t>Analisis Manova :</a:t>
            </a:r>
          </a:p>
          <a:p>
            <a:pPr lvl="1" algn="just"/>
            <a:r>
              <a:rPr lang="en-US" b="1">
                <a:solidFill>
                  <a:srgbClr val="0070C0"/>
                </a:solidFill>
              </a:rPr>
              <a:t>Post Hoc (Tukey)</a:t>
            </a:r>
            <a:r>
              <a:rPr lang="en-US"/>
              <a:t>, </a:t>
            </a:r>
          </a:p>
          <a:p>
            <a:pPr lvl="2" algn="just"/>
            <a:r>
              <a:rPr lang="en-US"/>
              <a:t>Metode Water Distillation menghasilkan : </a:t>
            </a:r>
          </a:p>
          <a:p>
            <a:pPr lvl="3" algn="just"/>
            <a:r>
              <a:rPr lang="en-US"/>
              <a:t>Rendemen lebih tinggi dibandeing dengan metode penyulingan lain</a:t>
            </a:r>
          </a:p>
          <a:p>
            <a:pPr lvl="3" algn="just"/>
            <a:r>
              <a:rPr lang="en-US"/>
              <a:t>Kadar PA lebih tinggi</a:t>
            </a:r>
          </a:p>
          <a:p>
            <a:pPr lvl="3" algn="just"/>
            <a:r>
              <a:rPr lang="en-US"/>
              <a:t>Waktu penyulingan lebih singkat</a:t>
            </a:r>
          </a:p>
          <a:p>
            <a:pPr marL="914400" lvl="2" indent="0" algn="just">
              <a:buNone/>
            </a:pPr>
            <a:endParaRPr lang="en-US"/>
          </a:p>
          <a:p>
            <a:pPr lvl="2" algn="just"/>
            <a:r>
              <a:rPr lang="en-US"/>
              <a:t>Metode Steam Distillation menghasilkan nilai rendemen yang terendah</a:t>
            </a:r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marL="0" indent="0" algn="just">
              <a:buNone/>
            </a:pPr>
            <a:endParaRPr lang="en-US" sz="2400"/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87457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02D5-1002-424B-A3BA-21C43DE8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CONTOH KASUS (8)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3D955-2734-4737-B423-76B0EC70C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5736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sz="4100"/>
              <a:t>Kesimpulan Akhir :</a:t>
            </a:r>
          </a:p>
          <a:p>
            <a:pPr lvl="1" algn="just"/>
            <a:r>
              <a:rPr lang="en-US" b="1">
                <a:solidFill>
                  <a:srgbClr val="0070C0"/>
                </a:solidFill>
              </a:rPr>
              <a:t>Metode penyulingan berpengaruh signifikan terhadap kombinasi rendemen, kualitas PA dan waktu penyulingan</a:t>
            </a:r>
          </a:p>
          <a:p>
            <a:pPr lvl="1" algn="just"/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Metode Water Distillation menghasilkan rendemen tertinggi, kadar PA tertinggi, waktu penyulingan tercepat</a:t>
            </a:r>
          </a:p>
          <a:p>
            <a:pPr lvl="1" algn="just"/>
            <a:r>
              <a:rPr lang="en-US" b="1">
                <a:solidFill>
                  <a:schemeClr val="accent4">
                    <a:lumMod val="50000"/>
                  </a:schemeClr>
                </a:solidFill>
              </a:rPr>
              <a:t>Hasil penelitian dapat digunakan untuk memilih metode penyulingan yang paling efisien dan berkualitas</a:t>
            </a:r>
            <a:endParaRPr lang="en-US">
              <a:solidFill>
                <a:schemeClr val="accent4">
                  <a:lumMod val="50000"/>
                </a:schemeClr>
              </a:solidFill>
            </a:endParaRPr>
          </a:p>
          <a:p>
            <a:pPr lvl="1" algn="just"/>
            <a:endParaRPr lang="en-US"/>
          </a:p>
          <a:p>
            <a:pPr lvl="1" algn="just"/>
            <a:endParaRPr lang="en-US"/>
          </a:p>
          <a:p>
            <a:pPr marL="0" indent="0" algn="just">
              <a:buNone/>
            </a:pPr>
            <a:endParaRPr lang="en-US" sz="2400"/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89446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Pengertian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Multivariate Analysis of Variance (MANOVA)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Merupakan teknik statistik yang menganalisis perbedaan mean beberapa variabel dependen secara simultan berdasarkan satu atau lebih variabel independent  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Sedang Anova menguji hanya satu variabel dependen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Tujuan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6720" cy="45259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Mengetahui apakah terdapat perbedaan signifikan antar kelompok dalam kombinasi variabel dependen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Melihat bagaimana kelompok mempengaruhi pola hubungan antar variabel dependen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Mengidentifikasi variabel dependen yang paling berkontribusi terhadap perbedaan</a:t>
            </a: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4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Penggunaan 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3600">
                <a:solidFill>
                  <a:srgbClr val="000000"/>
                </a:solidFill>
              </a:rPr>
              <a:t>Manova digunakan saat :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Penelitian memiliki dua atau lebih variabel dependen (skala interval/rasio)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Variabel dependen saling berkorelasi (tidak independent)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Variabel independent berupa kelompok (kategori)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Ingin melihat pengaruh simultan variabel independent pada seluruh variabel dependen 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  <a:p>
            <a:pPr algn="just"/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923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003366"/>
                </a:solidFill>
              </a:rPr>
              <a:t>Asumsi Manova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4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Multivariate normality</a:t>
            </a:r>
          </a:p>
          <a:p>
            <a:pPr marL="512763" indent="-512763" algn="just">
              <a:buNone/>
            </a:pPr>
            <a:r>
              <a:rPr lang="en-US" sz="3600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kombinasi variable dependen harus berdistribusi normal dalam setiap kelompok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Homogenitas variansi-kovarians</a:t>
            </a:r>
          </a:p>
          <a:p>
            <a:pPr marL="457200" indent="-457200" algn="just">
              <a:buNone/>
            </a:pPr>
            <a:r>
              <a:rPr lang="en-US" sz="3600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matriks variansi-kovarians antar kelompok harus sama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Independensi observasi</a:t>
            </a:r>
          </a:p>
          <a:p>
            <a:pPr marL="457200" lvl="1" indent="0" algn="just">
              <a:buNone/>
            </a:pPr>
            <a:r>
              <a:rPr lang="en-US" sz="3200">
                <a:solidFill>
                  <a:srgbClr val="000000"/>
                </a:solidFill>
              </a:rPr>
              <a:t>Data dalam setiap kelompoktidak saling bergantung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71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003366"/>
                </a:solidFill>
              </a:rPr>
              <a:t>Asumsi Manova (2)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4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Tidak terjadi multikolinearitas ekstrem</a:t>
            </a:r>
          </a:p>
          <a:p>
            <a:pPr marL="512763" indent="-512763" algn="just">
              <a:buNone/>
            </a:pPr>
            <a:r>
              <a:rPr lang="en-US" sz="3600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Variabel dependen boleh kerkorelasi tetapi tidak sangat tinggi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Linearitas antar variable dependen</a:t>
            </a:r>
          </a:p>
          <a:p>
            <a:pPr marL="457200" indent="-457200" algn="just">
              <a:buNone/>
            </a:pPr>
            <a:r>
              <a:rPr lang="en-US" sz="3600">
                <a:solidFill>
                  <a:srgbClr val="000000"/>
                </a:solidFill>
              </a:rPr>
              <a:t>	</a:t>
            </a:r>
            <a:r>
              <a:rPr lang="en-US">
                <a:solidFill>
                  <a:srgbClr val="000000"/>
                </a:solidFill>
              </a:rPr>
              <a:t>Hubungan antar variabel dependen harus linier</a:t>
            </a:r>
          </a:p>
          <a:p>
            <a:pPr marL="0" indent="0" algn="just">
              <a:buNone/>
            </a:pPr>
            <a:endParaRPr 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394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Uji Statistik dalam Manova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Wilk’s Lambda 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Paling umum</a:t>
            </a:r>
          </a:p>
          <a:p>
            <a:pPr lvl="1" algn="just"/>
            <a:r>
              <a:rPr lang="en-US" sz="3200">
                <a:solidFill>
                  <a:srgbClr val="000000"/>
                </a:solidFill>
              </a:rPr>
              <a:t>Nilai kecil, berarti : kelompok berbeda signifikan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Pillai’s Trace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Hotelling’s Trace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Roy’s Largest Root</a:t>
            </a: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75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Langkah Analisis Manova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29B05-7111-4EBB-8ACB-D765928F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Uji asumsi</a:t>
            </a:r>
          </a:p>
          <a:p>
            <a:pPr lvl="1"/>
            <a:r>
              <a:rPr lang="en-US"/>
              <a:t>Normalitas, homogenitas matriks, korelasi antar variabel dependen</a:t>
            </a:r>
          </a:p>
          <a:p>
            <a:r>
              <a:rPr lang="en-US"/>
              <a:t>Uji Manova Utama</a:t>
            </a:r>
          </a:p>
          <a:p>
            <a:pPr lvl="1"/>
            <a:r>
              <a:rPr lang="en-US"/>
              <a:t>Menghasilkan apakah variable depende secara Bersama berbeda antar kelompok</a:t>
            </a:r>
          </a:p>
          <a:p>
            <a:r>
              <a:rPr lang="en-US"/>
              <a:t>Follow up Analysis</a:t>
            </a:r>
          </a:p>
          <a:p>
            <a:pPr lvl="1"/>
            <a:r>
              <a:rPr lang="en-US"/>
              <a:t>Dilakukan jila manova signifikan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57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003366"/>
                </a:solidFill>
              </a:rPr>
              <a:t>Keunggulan Manova</a:t>
            </a:r>
            <a:endParaRPr b="1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600">
                <a:solidFill>
                  <a:srgbClr val="000000"/>
                </a:solidFill>
              </a:rPr>
              <a:t>Mengontrol error lebih dari Anova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Menangkap pola hubungan antar variable</a:t>
            </a:r>
          </a:p>
          <a:p>
            <a:pPr algn="just"/>
            <a:r>
              <a:rPr lang="en-US" sz="3600">
                <a:solidFill>
                  <a:srgbClr val="000000"/>
                </a:solidFill>
              </a:rPr>
              <a:t>Memberikan gambaran lebih komprehensif mengenai efek suatu perlakuan</a:t>
            </a:r>
          </a:p>
        </p:txBody>
      </p:sp>
    </p:spTree>
    <p:extLst>
      <p:ext uri="{BB962C8B-B14F-4D97-AF65-F5344CB8AC3E}">
        <p14:creationId xmlns:p14="http://schemas.microsoft.com/office/powerpoint/2010/main" val="1162575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3636</TotalTime>
  <Words>720</Words>
  <Application>Microsoft Office PowerPoint</Application>
  <PresentationFormat>On-screen Show (4:3)</PresentationFormat>
  <Paragraphs>180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Manova</vt:lpstr>
      <vt:lpstr>Pengertian</vt:lpstr>
      <vt:lpstr>Tujuan </vt:lpstr>
      <vt:lpstr>Penggunaan </vt:lpstr>
      <vt:lpstr>Asumsi Manova</vt:lpstr>
      <vt:lpstr>Asumsi Manova (2)</vt:lpstr>
      <vt:lpstr>Uji Statistik dalam Manova</vt:lpstr>
      <vt:lpstr>Langkah Analisis Manova</vt:lpstr>
      <vt:lpstr>Keunggulan Manova</vt:lpstr>
      <vt:lpstr>Keterbatasan Manova</vt:lpstr>
      <vt:lpstr>CONTOH KASUS</vt:lpstr>
      <vt:lpstr>CONTOH KASUS (2)</vt:lpstr>
      <vt:lpstr>CONTOH KASUS (3)</vt:lpstr>
      <vt:lpstr>CONTOH KASUS (4)</vt:lpstr>
      <vt:lpstr>CONTOH KASUS (5)</vt:lpstr>
      <vt:lpstr>CONTOH KASUS (6)</vt:lpstr>
      <vt:lpstr>CONTOH KASUS (7)</vt:lpstr>
      <vt:lpstr>CONTOH KASUS (8)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Analisis Multivariat</dc:title>
  <dc:subject/>
  <dc:creator>Diah Dee</dc:creator>
  <cp:keywords/>
  <dc:description>generated using python-pptx</dc:description>
  <cp:lastModifiedBy>Diah Dee</cp:lastModifiedBy>
  <cp:revision>46</cp:revision>
  <dcterms:created xsi:type="dcterms:W3CDTF">2013-01-27T09:14:16Z</dcterms:created>
  <dcterms:modified xsi:type="dcterms:W3CDTF">2025-11-16T04:31:55Z</dcterms:modified>
  <cp:category/>
</cp:coreProperties>
</file>